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5" r:id="rId4"/>
    <p:sldId id="261" r:id="rId5"/>
    <p:sldId id="257" r:id="rId6"/>
    <p:sldId id="258" r:id="rId7"/>
    <p:sldId id="266" r:id="rId8"/>
    <p:sldId id="259" r:id="rId9"/>
    <p:sldId id="1485" r:id="rId10"/>
    <p:sldId id="1486" r:id="rId11"/>
    <p:sldId id="1487" r:id="rId12"/>
    <p:sldId id="1488" r:id="rId13"/>
    <p:sldId id="1489" r:id="rId14"/>
    <p:sldId id="1490" r:id="rId15"/>
    <p:sldId id="1491" r:id="rId16"/>
    <p:sldId id="1495" r:id="rId17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0" autoAdjust="0"/>
    <p:restoredTop sz="94660"/>
  </p:normalViewPr>
  <p:slideViewPr>
    <p:cSldViewPr>
      <p:cViewPr varScale="1">
        <p:scale>
          <a:sx n="82" d="100"/>
          <a:sy n="82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56527B-A55C-5A47-4A24-37B857BC4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05420-B2EA-4B35-441E-E227D67F47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2087F6-35FE-471F-B0E6-82B56FF339A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FB18B-3E3A-8FF4-20A1-98B314988F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23587-D64F-F0CE-8E5B-769D426B6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29543C-44AE-40CA-8A42-FE3AAC4FB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9D5E975-C281-2233-A31D-5907720D97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B88B5AF-1AFB-D553-5A68-300E7EFAE6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76EB9BD-5363-11A0-F3AB-F5823349B95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E78E32DC-F5E3-1E59-6CE7-23079EA2CA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DC8E4473-244A-4B33-BA3C-9E913BB69F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A07FB7D5-DBAA-46E0-6C20-FC78948B69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A203F7-027A-48F6-9EFE-BA369821B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7CC1D06-A486-89AD-A2CA-BCEB35E8C0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843BCE-2784-4C99-BDF2-BF515B46908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9BC3787-98D6-312A-FA80-86E01D322E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0CFF0C3-9DA8-5515-7D8D-0C1B40795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6C923B8-31FB-1076-3DF7-4F72BE059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4C39FE-3280-48A3-95F5-5FEA3DA6E67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CE4D6BC-EBD2-5943-F675-4E119C58C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991B48E-8931-0EFB-CAC0-0ABDDDDBD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44931C6-8F4E-9119-156D-ADC9BF822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B8409B-581E-4421-B442-04EF4F2E1B1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C73B05A-CF25-34FE-0242-E2EB2D930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9DDBF17-3DFB-56D5-041A-325CF4563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57CCA5B-C0CF-363C-0AD1-E2EB9DF44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0A4E62-6AFA-4C7F-8775-5C12E885333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979F528-7814-2A06-596C-0109C85E5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8766DFE-95B7-595E-E989-2DDEBD92D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F67FAD2-F3AA-58CB-83E1-65B26A7CB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35A594-4150-4B36-91F5-2E4AE0FB294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A4373E7-F285-357F-2110-272BE8AAF2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A789D98-708C-B8F5-A2C6-213047F57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978B662-AAEC-5538-F7D2-309300B28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C5797E-6C54-4364-8364-7DEB86F9F5F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2639047-8DDA-096B-2AF5-22AD634523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52E78AE-0A49-FEC9-E640-735042766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EB16227-719F-450B-DCB4-BF2D2D382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BAF717-7710-42EC-9795-C194EA1FC47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044B328-2E9F-5C7E-74EE-63291D8D07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E56F432-C776-9BF9-06EC-8C4829529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62C4DF0-C38E-9F6D-E72C-7A73EBDCE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104B8E-A55B-451F-81AA-3F9A7EA04614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95ECD09-6960-5625-D4A9-498046EFAF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EE5ED64-0CAD-BCF0-658B-D6DD1698E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46301F3-4A89-BFF6-20CF-F51830525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48FF0A-4B9C-4A13-94BF-9904AD4D9068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8FB1BE4-E2C0-95EC-63B7-8789FA0C3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28E8395-801E-1729-1AA1-889A7747A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F86E278-8D2D-F4CD-558D-0A9967357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4E98A1-C6B6-4C2A-8FD3-561C4C56061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9DC9890-D5C0-124D-2838-DEB3D72A2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77CDD70-1925-2977-1694-D1DD3A7DF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0B030AE-C4D5-9913-C4AF-755543D5D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E85CD1-C57A-4799-84D3-E439409FD20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7CBAD68-C99C-2B3F-A198-C57C37BA4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9D0524C-4CB3-1BBE-0AE1-2C505FC3F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426D2294-FDD6-35BD-C087-B28F280F2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2AA026-942D-4C06-B02E-B58912CB292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7862EF7-BDE5-5A25-D902-DAEA6C318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AF04374-63F8-8FA2-0F70-3899371FE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BE9BAF-D82A-46B2-A1B9-A36B5F61273B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D02CB0-DF57-B12F-E4A3-AC90CD1C2A4F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BC374D-81BF-6BDF-B0C1-242EF35E8450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9B1B1F-D591-2474-9EF3-D8FF3810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60062D-4475-594E-4098-9ADA3BCE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D3DE54-A75C-3854-6681-1D150D43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37B8-29CA-4E1A-B5D2-1AC81A4D6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26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DA5E8-E4EC-42C3-8B49-44F5E1A9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B73A-080A-A5D7-6DA1-B1E44A42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383F0-2BD3-86C8-D196-CA44E240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B07C-CD83-46E1-80C8-0E320205E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7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939C50-8FE1-E48B-4C4A-913A8FD93B2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57B5A-AA75-35BD-2DF8-5F883E308BD5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EBAC067-E683-7967-A469-44594F8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1886979-D507-4F8A-346D-7FFBC33D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4E9393-2A0B-E16C-B135-273D9399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9853-91A9-441C-A424-36ED8F554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34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F4F7-5B51-92ED-9840-A58FAADC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9DC5E-E815-5ED5-8543-E25D22E1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320AD-2CAD-F78B-8F2B-424F67E9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4E04-917A-4FCB-8911-B47D7535C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20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116924-9002-13BF-B92C-745BF99BF7E5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588665-32E7-FE03-B050-196D66EBA923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6588AF-B7D9-25AF-2C70-185C270DFB54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7EC95B-BB2E-5F4E-B3D7-9268DA1C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74AFE3-C72C-6C19-9E4E-3EF8FD1C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778555-8BFE-916F-514D-CD1F224E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B30D-AE0C-4134-886A-39174F443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8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A61F41-1214-C466-8E41-43DE8947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0DC9A-C5C0-6031-1855-83BE8C14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09EBA-C3A2-7395-6BD0-7A8D6970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A974-9D34-402C-9992-98FCAD764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8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7630FB-21F9-A77A-7445-26E7F20F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322FF18-E569-B182-BF21-36B3704F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0EF6D4-BB93-2515-707C-BAA0DAB0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4308-1C50-41B5-89F6-12E55BFD1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28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65FCC4-67B0-24EC-1579-ED7C516BB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416856-E9C4-ED3B-2CA3-0F0CC079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7CAF97-D5CA-A728-6DD5-B8062BEE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945D-4D48-47C8-9988-D55156FC6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23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85F16-7B3C-4B8A-52AC-76AF8E4580F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3D9C21-643F-F38B-B60A-7535BE350466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BC38523-67AD-F9B6-5333-2A682E9E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8C8C5BE-17F8-D017-2EAA-0DA37924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B852A25-4526-3A0F-B50E-3B0AAA3B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3003-10F1-41FE-8963-B2B8EFD4B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088845-0466-68DC-D47F-A810AB2646D6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6DA4D-22E3-1F46-EE08-EB1F59C291A6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E818029-F9F9-617D-6B96-9385AF15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4662CA2-2C55-6C83-F9F2-ABFB9A6E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BB685D1-EC03-1607-F9A6-C67D7098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98251B-469A-47D8-8B6A-40C1DFA79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75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F4FAB-4488-2FA5-10DC-7BA5A269DFA9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8713C0-442B-A4E5-4D03-D159D10C6115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3D90458-B81F-9397-764A-15AC5BAF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5F2B92-1104-E5AA-7C9F-A9CC8FA3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5179140-3AFB-97EA-89F5-0E0E5CE0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C0B7-EBC3-4E17-AF15-E4F18F9B7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6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EE94F6-1C51-53EC-E17B-2590D66E852D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5F951E-0274-321F-6574-6A2FAB14CB1D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D182CA-A65D-7600-804C-A97766CC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CCC4B8AE-6FD4-33B8-BD53-7EF5EA611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0AB8C-A55C-0807-9300-828A5DE58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DDEF2-B6DB-5550-2D3F-99367BAF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C316D-6B58-A5B8-F4A7-CA95914EF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903F429-BCD1-4FA3-AD82-1E269BB12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96D29C-B6A1-62DA-2E96-B0F3367273A2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38" r:id="rId2"/>
    <p:sldLayoutId id="2147484544" r:id="rId3"/>
    <p:sldLayoutId id="2147484539" r:id="rId4"/>
    <p:sldLayoutId id="2147484540" r:id="rId5"/>
    <p:sldLayoutId id="2147484541" r:id="rId6"/>
    <p:sldLayoutId id="2147484545" r:id="rId7"/>
    <p:sldLayoutId id="2147484546" r:id="rId8"/>
    <p:sldLayoutId id="2147484547" r:id="rId9"/>
    <p:sldLayoutId id="2147484542" r:id="rId10"/>
    <p:sldLayoutId id="214748454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FD0BF3B-D624-6CCB-9E05-0997615314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2325" y="1524000"/>
            <a:ext cx="7543800" cy="3048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b="1" dirty="0">
                <a:solidFill>
                  <a:schemeClr val="accent2">
                    <a:lumMod val="50000"/>
                  </a:schemeClr>
                </a:solidFill>
              </a:rPr>
              <a:t>Proctoring In Our Schools</a:t>
            </a:r>
            <a:br>
              <a:rPr lang="en-US" sz="5300" b="1" dirty="0">
                <a:solidFill>
                  <a:schemeClr val="tx1"/>
                </a:solidFill>
              </a:rPr>
            </a:br>
            <a:br>
              <a:rPr lang="en-US" sz="5300" b="1" dirty="0">
                <a:solidFill>
                  <a:schemeClr val="tx1"/>
                </a:solidFill>
              </a:rPr>
            </a:br>
            <a:br>
              <a:rPr lang="en-US" sz="5400" b="1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5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BECCD-D03D-D970-FD86-FB1CE9CD5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St. Johns County School District</a:t>
            </a:r>
          </a:p>
          <a:p>
            <a:pPr algn="ctr" eaLnBrk="1" fontAlgn="auto" hangingPunct="1"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2025-2026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E03B876-7E25-7E1A-5539-5FD495654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7940675" cy="1266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Florida Test Security Statutes (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con’t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)</a:t>
            </a: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18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EC2B6D-97BC-7802-CA7D-C75A642C2DF9}"/>
              </a:ext>
            </a:extLst>
          </p:cNvPr>
          <p:cNvCxnSpPr/>
          <p:nvPr/>
        </p:nvCxnSpPr>
        <p:spPr>
          <a:xfrm>
            <a:off x="190500" y="990600"/>
            <a:ext cx="834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3">
            <a:extLst>
              <a:ext uri="{FF2B5EF4-FFF2-40B4-BE49-F238E27FC236}">
                <a16:creationId xmlns:a16="http://schemas.microsoft.com/office/drawing/2014/main" id="{42936138-FD75-1F43-327C-A43E6EDA5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5582509D-8807-0FE7-DE12-ED61BFC1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3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7D3076A-29E1-2881-1EBF-5CC05FDD6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7940675" cy="1266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Florida Test Security Statutes (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con’t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)</a:t>
            </a: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18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2BF88F-FDFE-549C-1C48-C2C6B7A53CC4}"/>
              </a:ext>
            </a:extLst>
          </p:cNvPr>
          <p:cNvCxnSpPr/>
          <p:nvPr/>
        </p:nvCxnSpPr>
        <p:spPr>
          <a:xfrm>
            <a:off x="190500" y="990600"/>
            <a:ext cx="834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2">
            <a:extLst>
              <a:ext uri="{FF2B5EF4-FFF2-40B4-BE49-F238E27FC236}">
                <a16:creationId xmlns:a16="http://schemas.microsoft.com/office/drawing/2014/main" id="{D2F7CD9D-4C85-B3FE-38F2-286748818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6800"/>
            <a:ext cx="85344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9E67646-AD1A-4E04-EB61-B082E6373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8572500" cy="1266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Florida State Board of Education Test Security Rule</a:t>
            </a: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18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EF3A3E-FBDE-316D-1420-400FD1661334}"/>
              </a:ext>
            </a:extLst>
          </p:cNvPr>
          <p:cNvCxnSpPr/>
          <p:nvPr/>
        </p:nvCxnSpPr>
        <p:spPr>
          <a:xfrm>
            <a:off x="190500" y="990600"/>
            <a:ext cx="834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3">
            <a:extLst>
              <a:ext uri="{FF2B5EF4-FFF2-40B4-BE49-F238E27FC236}">
                <a16:creationId xmlns:a16="http://schemas.microsoft.com/office/drawing/2014/main" id="{234FBDB1-7AC8-5FAE-9EEE-2EDDDDE78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85850"/>
            <a:ext cx="86487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8881B07-6C7D-5A91-619A-AE3285825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8572500" cy="1266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Florida State Board of Education Test Security Rule</a:t>
            </a: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18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578CE4-7C81-9B95-EB72-A7497061D123}"/>
              </a:ext>
            </a:extLst>
          </p:cNvPr>
          <p:cNvCxnSpPr/>
          <p:nvPr/>
        </p:nvCxnSpPr>
        <p:spPr>
          <a:xfrm>
            <a:off x="190500" y="990600"/>
            <a:ext cx="834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Picture 2">
            <a:extLst>
              <a:ext uri="{FF2B5EF4-FFF2-40B4-BE49-F238E27FC236}">
                <a16:creationId xmlns:a16="http://schemas.microsoft.com/office/drawing/2014/main" id="{D9D85D0B-4836-52EB-2116-DE38ED47B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19200"/>
            <a:ext cx="86868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F8C14E3-D167-8141-2215-093FC9A01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8572500" cy="1266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Florida State Board of Education Test Security Rule</a:t>
            </a: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18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F3400E-4D77-5172-8861-E1E5537C458E}"/>
              </a:ext>
            </a:extLst>
          </p:cNvPr>
          <p:cNvCxnSpPr/>
          <p:nvPr/>
        </p:nvCxnSpPr>
        <p:spPr>
          <a:xfrm>
            <a:off x="190500" y="838200"/>
            <a:ext cx="834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Picture 5">
            <a:extLst>
              <a:ext uri="{FF2B5EF4-FFF2-40B4-BE49-F238E27FC236}">
                <a16:creationId xmlns:a16="http://schemas.microsoft.com/office/drawing/2014/main" id="{0431D0EC-988F-A743-B14C-8A740C96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277530A-D220-E274-7B26-C9EDDF063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8572500" cy="1266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Florida State Board of Education Test Security Rule</a:t>
            </a: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18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2ACA8F-EEDA-01FB-5236-A90B9D63B04F}"/>
              </a:ext>
            </a:extLst>
          </p:cNvPr>
          <p:cNvCxnSpPr/>
          <p:nvPr/>
        </p:nvCxnSpPr>
        <p:spPr>
          <a:xfrm>
            <a:off x="190500" y="838200"/>
            <a:ext cx="834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4" name="Picture 2">
            <a:extLst>
              <a:ext uri="{FF2B5EF4-FFF2-40B4-BE49-F238E27FC236}">
                <a16:creationId xmlns:a16="http://schemas.microsoft.com/office/drawing/2014/main" id="{E8D4B3ED-9D67-CA36-014D-6F35D4DB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927100"/>
            <a:ext cx="8469313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67423959-B6EB-5EA0-158B-EAC94E875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457200"/>
            <a:ext cx="7505700" cy="5486400"/>
          </a:xfrm>
          <a:solidFill>
            <a:srgbClr val="F0F5FA"/>
          </a:solidFill>
        </p:spPr>
        <p:txBody>
          <a:bodyPr rtlCol="0">
            <a:normAutofit/>
          </a:bodyPr>
          <a:lstStyle/>
          <a:p>
            <a:pPr marL="91440" indent="-91440" algn="ctr" eaLnBrk="1" fontAlgn="auto" hangingPunct="1">
              <a:buFont typeface="Wingdings 2" panose="05020102010507070707" pitchFamily="18" charset="2"/>
              <a:buNone/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  <a:t>Proctoring is an important responsibility and proctors are invaluable in the testing process.</a:t>
            </a:r>
          </a:p>
          <a:p>
            <a:pPr marL="91440" indent="-91440" algn="ctr" eaLnBrk="1" fontAlgn="auto" hangingPunct="1">
              <a:buFont typeface="Wingdings 2" panose="05020102010507070707" pitchFamily="18" charset="2"/>
              <a:buNone/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91440" indent="-91440" algn="ctr" eaLnBrk="1" fontAlgn="auto" hangingPunct="1">
              <a:buFont typeface="Wingdings 2" panose="05020102010507070707" pitchFamily="18" charset="2"/>
              <a:buNone/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  <a:t>Your help is greatly appreciated.</a:t>
            </a:r>
          </a:p>
          <a:p>
            <a:pPr marL="91440" indent="-91440" eaLnBrk="1" fontAlgn="auto" hangingPunct="1">
              <a:buFont typeface="Wingdings 2" panose="05020102010507070707" pitchFamily="18" charset="2"/>
              <a:buNone/>
              <a:defRPr/>
            </a:pP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pitchFamily="18" charset="0"/>
            </a:endParaRPr>
          </a:p>
          <a:p>
            <a:pPr marL="91440" indent="-91440" algn="ctr" eaLnBrk="1" fontAlgn="auto" hangingPunct="1">
              <a:buFont typeface="Wingdings 2" panose="05020102010507070707" pitchFamily="18" charset="2"/>
              <a:buNone/>
              <a:defRPr/>
            </a:pPr>
            <a:endParaRPr lang="en-US" altLang="en-US" sz="4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891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78FDDF0-9057-3A3F-65FE-0AC72DE5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886200"/>
            <a:ext cx="31242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05B2CA97-9F53-3339-8153-4D044C66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76300"/>
            <a:ext cx="7315200" cy="5105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Rage Italic" panose="03070502040507070304" pitchFamily="66" charset="0"/>
              <a:buNone/>
              <a:defRPr/>
            </a:pPr>
            <a:r>
              <a:rPr lang="en-US" altLang="en-US" sz="4400" b="1" dirty="0">
                <a:solidFill>
                  <a:schemeClr val="accent2">
                    <a:lumMod val="50000"/>
                  </a:schemeClr>
                </a:solidFill>
              </a:rPr>
              <a:t>What is a proctor?</a:t>
            </a:r>
          </a:p>
          <a:p>
            <a:pPr marL="91440" indent="-91440" eaLnBrk="1" fontAlgn="auto" hangingPunct="1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proctor is a person who helps monitor students during an examination.</a:t>
            </a:r>
          </a:p>
          <a:p>
            <a:pPr marL="0" indent="0" eaLnBrk="1" fontAlgn="auto" hangingPunct="1">
              <a:buFont typeface="Rage Italic" panose="03070502040507070304" pitchFamily="66" charset="0"/>
              <a:buNone/>
              <a:defRPr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proctor </a:t>
            </a:r>
            <a:r>
              <a:rPr lang="en-US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assists and supports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test administrator in exam administration, but they are 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responsible for the actual test administration.</a:t>
            </a:r>
          </a:p>
          <a:p>
            <a:pPr marL="91440" indent="-91440" eaLnBrk="1" fontAlgn="auto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1" name="Picture 2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067414BD-DE98-8F34-48D3-2C78B030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30575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DAE5-D408-4495-1300-820DFB34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Who can be a proctor?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4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916A5FA-B4CA-132F-5D0F-0AB1F7855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1201737"/>
          </a:xfrm>
        </p:spPr>
        <p:txBody>
          <a:bodyPr rtlCol="0">
            <a:normAutofit/>
          </a:bodyPr>
          <a:lstStyle/>
          <a:p>
            <a:pPr marL="214313" indent="-214313" defTabSz="68580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Both school/district personnel and non-school/district personnel (volunteers) can serve as proctors, but they have slightly different roles.</a:t>
            </a:r>
          </a:p>
          <a:p>
            <a:pPr marL="214313" indent="-214313" defTabSz="68580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91440" indent="-91440" eaLnBrk="1" fontAlgn="auto" hangingPunct="1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919E17-C55B-93AA-C862-C5B3A547495F}"/>
              </a:ext>
            </a:extLst>
          </p:cNvPr>
          <p:cNvSpPr txBox="1">
            <a:spLocks/>
          </p:cNvSpPr>
          <p:nvPr/>
        </p:nvSpPr>
        <p:spPr>
          <a:xfrm>
            <a:off x="822325" y="3200400"/>
            <a:ext cx="7543800" cy="725488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School/District Proctor vs. Volunteer Proctor</a:t>
            </a:r>
            <a:endParaRPr lang="en-US" sz="31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317" name="Content Placeholder 2">
            <a:extLst>
              <a:ext uri="{FF2B5EF4-FFF2-40B4-BE49-F238E27FC236}">
                <a16:creationId xmlns:a16="http://schemas.microsoft.com/office/drawing/2014/main" id="{0683D2B8-FF9C-F0E0-B845-1C76EB8A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78288"/>
            <a:ext cx="399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214313" indent="-214313" defTabSz="6858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 defTabSz="6858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 defTabSz="6858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 defTabSz="6858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 defTabSz="6858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defTabSz="6858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defTabSz="6858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defTabSz="6858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defTabSz="6858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School/district personnel may assist the test administrator in distributing and collecting secure test materials. </a:t>
            </a:r>
          </a:p>
          <a:p>
            <a:pPr eaLnBrk="1" hangingPunct="1"/>
            <a:endParaRPr lang="en-US" altLang="en-US"/>
          </a:p>
        </p:txBody>
      </p:sp>
      <p:sp>
        <p:nvSpPr>
          <p:cNvPr id="13318" name="Content Placeholder 2">
            <a:extLst>
              <a:ext uri="{FF2B5EF4-FFF2-40B4-BE49-F238E27FC236}">
                <a16:creationId xmlns:a16="http://schemas.microsoft.com/office/drawing/2014/main" id="{5F84A56F-449E-85D1-F9B3-31B9F5AEE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4038600"/>
            <a:ext cx="3992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214313" indent="-214313" defTabSz="6858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 defTabSz="6858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 defTabSz="6858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 defTabSz="6858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 defTabSz="6858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defTabSz="6858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defTabSz="6858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defTabSz="6858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defTabSz="6858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Non-school/district personnel (volunteers) may </a:t>
            </a:r>
            <a:r>
              <a:rPr lang="en-US" altLang="en-US" sz="2400" b="1" u="sng">
                <a:solidFill>
                  <a:srgbClr val="000000"/>
                </a:solidFill>
                <a:cs typeface="Arial" panose="020B0604020202020204" pitchFamily="34" charset="0"/>
              </a:rPr>
              <a:t>not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participate in 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any test administration procedures 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and may </a:t>
            </a:r>
            <a:r>
              <a:rPr lang="en-US" altLang="en-US" sz="2400" b="1" u="sng">
                <a:solidFill>
                  <a:srgbClr val="000000"/>
                </a:solidFill>
                <a:cs typeface="Arial" panose="020B0604020202020204" pitchFamily="34" charset="0"/>
              </a:rPr>
              <a:t>not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handle any secure testing materials.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F69C151-72D9-BDCB-2952-78F65E039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1304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Important Information For All Proctors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DBEC070-67D3-FF41-72B5-2FF9B5DFB0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5943600" cy="4419600"/>
          </a:xfrm>
        </p:spPr>
        <p:txBody>
          <a:bodyPr rtlCol="0">
            <a:normAutofit fontScale="92500" lnSpcReduction="10000"/>
          </a:bodyPr>
          <a:lstStyle/>
          <a:p>
            <a:pPr marL="214313" indent="-214313" defTabSz="68580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All proctors </a:t>
            </a:r>
            <a:r>
              <a:rPr lang="en-US" sz="1800" b="1" u="sng" dirty="0">
                <a:solidFill>
                  <a:prstClr val="black"/>
                </a:solidFill>
                <a:cs typeface="Arial" panose="020B0604020202020204" pitchFamily="34" charset="0"/>
              </a:rPr>
              <a:t>must</a:t>
            </a:r>
            <a:r>
              <a:rPr 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be trained prior to testing.</a:t>
            </a:r>
          </a:p>
          <a:p>
            <a:pPr marL="214313" indent="-214313" defTabSz="68580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14313" indent="-214313" defTabSz="68580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All proctors </a:t>
            </a:r>
            <a:r>
              <a:rPr lang="en-US" sz="1800" b="1" u="sng" dirty="0">
                <a:solidFill>
                  <a:prstClr val="black"/>
                </a:solidFill>
                <a:cs typeface="Arial" panose="020B0604020202020204" pitchFamily="34" charset="0"/>
              </a:rPr>
              <a:t>must</a:t>
            </a:r>
            <a:r>
              <a:rPr 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sign a test security agreement prior to testing.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Proctors should always sign the Room Security Log when entering and leaving the testing room.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Proctors should listen as carefully as the directions are being read to stay just as informed as the students about what they are permitted to do and what they are </a:t>
            </a:r>
            <a:r>
              <a:rPr lang="en-US" alt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permitted to do.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electronic devices of any kind are permitted to be on the student’s person, desk, or within arm’s reach.  </a:t>
            </a:r>
            <a:r>
              <a:rPr lang="en-US" alt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cause for test invalidation.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Please keep a close eye on student backpacks, purses or for any electronic device that may be clipped to their clothing.</a:t>
            </a:r>
          </a:p>
        </p:txBody>
      </p:sp>
      <p:graphicFrame>
        <p:nvGraphicFramePr>
          <p:cNvPr id="14340" name="Object 17">
            <a:extLst>
              <a:ext uri="{FF2B5EF4-FFF2-40B4-BE49-F238E27FC236}">
                <a16:creationId xmlns:a16="http://schemas.microsoft.com/office/drawing/2014/main" id="{18948EE3-EBB3-6320-6D60-97C0FE8785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2135188"/>
          <a:ext cx="2578100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0038095" imgH="7333333" progId="Paint.Picture">
                  <p:embed/>
                </p:oleObj>
              </mc:Choice>
              <mc:Fallback>
                <p:oleObj name="Bitmap Image" r:id="rId3" imgW="10038095" imgH="7333333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135188"/>
                        <a:ext cx="2578100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5">
            <a:extLst>
              <a:ext uri="{FF2B5EF4-FFF2-40B4-BE49-F238E27FC236}">
                <a16:creationId xmlns:a16="http://schemas.microsoft.com/office/drawing/2014/main" id="{ACF33283-F960-15CC-FBBD-CE4D123F0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262438"/>
            <a:ext cx="26066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42AF8ED-7AD3-CA11-B29E-97B46AE38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6513"/>
            <a:ext cx="8108950" cy="14874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What Proctors </a:t>
            </a:r>
            <a:r>
              <a:rPr lang="en-US" sz="4000" b="1" u="sng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Do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 In Testing Rooms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8F2ED3F-27C8-5263-BDDA-6BEC951205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543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Check to see if the students are working in the correct session of the test, if they are not, report it to the test administrator in the room.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If necessary, circulate quietly among students.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Serve as an “extra set of eyes” in the room to assist the test administrator in monitoring the testing environment.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Check to see if students have only the items needed to complete their test on their desk.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Provide an extra pencil if asked to do so.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Direct any and all issues observed in the room to the test administrator. </a:t>
            </a:r>
          </a:p>
          <a:p>
            <a:pPr eaLnBrk="1" hangingPunct="1">
              <a:lnSpc>
                <a:spcPct val="80000"/>
              </a:lnSpc>
            </a:pPr>
            <a:endParaRPr lang="en-US" altLang="en-US" sz="4500"/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pic>
        <p:nvPicPr>
          <p:cNvPr id="16388" name="Picture 4" descr="C:\Users\e002329\AppData\Local\Microsoft\Windows\Temporary Internet Files\Content.IE5\UFIIA0QX\MC900150931[1].wmf">
            <a:extLst>
              <a:ext uri="{FF2B5EF4-FFF2-40B4-BE49-F238E27FC236}">
                <a16:creationId xmlns:a16="http://schemas.microsoft.com/office/drawing/2014/main" id="{325DDA2E-253E-D415-6FD7-54DBD90F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4572000"/>
            <a:ext cx="1212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132A0E8-AF64-D6E2-10CA-A21BD5402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304800"/>
            <a:ext cx="854075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What Proctors May </a:t>
            </a:r>
            <a:r>
              <a:rPr lang="en-US" sz="3600" b="1" u="sng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NOT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 Do In Testing Rooms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A49F426-84FE-D0C6-C628-25D59ED094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086600" cy="4267200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/>
              <a:t>Proctors may </a:t>
            </a:r>
            <a:r>
              <a:rPr lang="en-US" altLang="en-US" u="sng"/>
              <a:t>not</a:t>
            </a:r>
            <a:r>
              <a:rPr lang="en-US" altLang="en-US"/>
              <a:t> handle test materials, unless they are a district employee.</a:t>
            </a:r>
          </a:p>
          <a:p>
            <a:pPr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/>
              <a:t>A proctor may </a:t>
            </a:r>
            <a:r>
              <a:rPr lang="en-US" altLang="en-US" u="sng"/>
              <a:t>not</a:t>
            </a:r>
            <a:r>
              <a:rPr lang="en-US" altLang="en-US"/>
              <a:t> serve in a room if a family member is participating in the testing in that room.</a:t>
            </a:r>
          </a:p>
          <a:p>
            <a:pPr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/>
              <a:t>Should not directly address any student problems or testing issues. If you suspect there may be a problem, report it to the test administrator in the room immediately. </a:t>
            </a:r>
          </a:p>
          <a:p>
            <a:pPr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/>
              <a:t>Should not answer student questions.  Excuse yourself and ask the test administrator to assist.</a:t>
            </a:r>
          </a:p>
          <a:p>
            <a:pPr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/>
              <a:t>May </a:t>
            </a:r>
            <a:r>
              <a:rPr lang="en-US" altLang="en-US" u="sng"/>
              <a:t>not</a:t>
            </a:r>
            <a:r>
              <a:rPr lang="en-US" altLang="en-US"/>
              <a:t> use cell phones or other electronic devices.  Devices must be on “silent” or turned off during testing and should remain stowed away until testing is complete.</a:t>
            </a:r>
          </a:p>
          <a:p>
            <a:pPr eaLnBrk="1" hangingPunct="1">
              <a:spcAft>
                <a:spcPct val="0"/>
              </a:spcAft>
            </a:pPr>
            <a:endParaRPr lang="en-US" altLang="en-US"/>
          </a:p>
          <a:p>
            <a:pPr eaLnBrk="1" hangingPunct="1"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8436" name="Picture 6" descr="C:\Users\e002329\AppData\Local\Microsoft\Windows\Temporary Internet Files\Content.IE5\WRL27DJ9\MC900436990[1].wmf">
            <a:extLst>
              <a:ext uri="{FF2B5EF4-FFF2-40B4-BE49-F238E27FC236}">
                <a16:creationId xmlns:a16="http://schemas.microsoft.com/office/drawing/2014/main" id="{DFC50BEB-AA30-D7D6-8E7F-194DE15B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3200"/>
            <a:ext cx="12430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A1DA-BD3B-A880-871E-2019C48D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312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Security Agreement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808AD06-7191-C7BC-AF61-304C08AA30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All proctors are required to: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Read the Florida Test Security Statutes (1008.23 and 1008.24) found on the following slides.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Read the Florida State Board of Education Test Security Rule (6A-10.042) found on the following slides.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Sign and date a security agreement, indicating they have been informed of these rules.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985A06D-2081-B6D6-6668-F0130A188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7940675" cy="1266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Florida Test Security Statutes</a:t>
            </a: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18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5ABB8B61-9D30-4E86-1016-9B94CBE1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0"/>
            <a:ext cx="87630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EF9F66-5D65-B857-CCB2-4C2C8A978ADE}"/>
              </a:ext>
            </a:extLst>
          </p:cNvPr>
          <p:cNvCxnSpPr/>
          <p:nvPr/>
        </p:nvCxnSpPr>
        <p:spPr>
          <a:xfrm>
            <a:off x="190500" y="990600"/>
            <a:ext cx="834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00355FC-2BFB-28B8-497A-8F696C7E2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7940675" cy="1266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Florida Test Security Statutes (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con’t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)</a:t>
            </a: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1800" b="1" u="sng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18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965CCC-1C36-1B82-F92E-1D5D4520755E}"/>
              </a:ext>
            </a:extLst>
          </p:cNvPr>
          <p:cNvCxnSpPr/>
          <p:nvPr/>
        </p:nvCxnSpPr>
        <p:spPr>
          <a:xfrm>
            <a:off x="190500" y="990600"/>
            <a:ext cx="834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2">
            <a:extLst>
              <a:ext uri="{FF2B5EF4-FFF2-40B4-BE49-F238E27FC236}">
                <a16:creationId xmlns:a16="http://schemas.microsoft.com/office/drawing/2014/main" id="{9A0E5131-82A3-8300-1CF9-302D0C3F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9213"/>
            <a:ext cx="89916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octoring &amp;#x0D;&amp;#x0A;2011-2012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 - &amp;quot;Most Important Information For All Proctors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What Non-School Personnel May Do In Testing Rooms As Proctors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What Non-School Personnel May Not Do In Testing Rooms As Proctors&amp;#x0D;&amp;#x0A;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What Non-School Personnel May Not Do In Test Rooms&amp;#x0D;&amp;#x0A;As Proctors – (continued)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Florida Test Security Statute&amp;#x0D;&amp;#x0A;&amp;#x0D;&amp;#x0A;&amp;quot;&quot;/&gt;&lt;property id=&quot;20307&quot; value=&quot;259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3968</TotalTime>
  <Words>665</Words>
  <Application>Microsoft Office PowerPoint</Application>
  <PresentationFormat>On-screen Show (4:3)</PresentationFormat>
  <Paragraphs>66</Paragraphs>
  <Slides>16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Arial</vt:lpstr>
      <vt:lpstr>Calibri Light</vt:lpstr>
      <vt:lpstr>Rage Italic</vt:lpstr>
      <vt:lpstr>Wingdings 2</vt:lpstr>
      <vt:lpstr>Wingdings</vt:lpstr>
      <vt:lpstr>Baskerville Old Face</vt:lpstr>
      <vt:lpstr>Retrospect</vt:lpstr>
      <vt:lpstr>Bitmap Image</vt:lpstr>
      <vt:lpstr>Proctoring In Our Schools   </vt:lpstr>
      <vt:lpstr>PowerPoint Presentation</vt:lpstr>
      <vt:lpstr> Who can be a proctor? </vt:lpstr>
      <vt:lpstr>Important Information For All Proctors</vt:lpstr>
      <vt:lpstr>What Proctors Do In Testing Rooms</vt:lpstr>
      <vt:lpstr>What Proctors May NOT Do In Testing Rooms</vt:lpstr>
      <vt:lpstr>Security Agreement</vt:lpstr>
      <vt:lpstr>Florida Test Security Statutes  </vt:lpstr>
      <vt:lpstr>Florida Test Security Statutes (con’t)  </vt:lpstr>
      <vt:lpstr>Florida Test Security Statutes (con’t)  </vt:lpstr>
      <vt:lpstr>Florida Test Security Statutes (con’t)  </vt:lpstr>
      <vt:lpstr>Florida State Board of Education Test Security Rule  </vt:lpstr>
      <vt:lpstr>Florida State Board of Education Test Security Rule  </vt:lpstr>
      <vt:lpstr>Florida State Board of Education Test Security Rule  </vt:lpstr>
      <vt:lpstr>Florida State Board of Education Test Security Rule  </vt:lpstr>
      <vt:lpstr>PowerPoint Presentation</vt:lpstr>
    </vt:vector>
  </TitlesOfParts>
  <Company>St Johns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Proctors</dc:title>
  <dc:creator>SJCSD</dc:creator>
  <cp:lastModifiedBy>Danielle Waler</cp:lastModifiedBy>
  <cp:revision>143</cp:revision>
  <cp:lastPrinted>2022-02-23T16:19:49Z</cp:lastPrinted>
  <dcterms:created xsi:type="dcterms:W3CDTF">2007-11-29T16:46:41Z</dcterms:created>
  <dcterms:modified xsi:type="dcterms:W3CDTF">2026-03-10T17:47:46Z</dcterms:modified>
</cp:coreProperties>
</file>